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764" autoAdjust="0"/>
  </p:normalViewPr>
  <p:slideViewPr>
    <p:cSldViewPr snapToGrid="0">
      <p:cViewPr varScale="1">
        <p:scale>
          <a:sx n="75" d="100"/>
          <a:sy n="75" d="100"/>
        </p:scale>
        <p:origin x="974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10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75B1C-699A-4706-BA56-EA1A92BF2A63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242BF-55F6-40BA-9759-18F3F6A1BA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498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242BF-55F6-40BA-9759-18F3F6A1BA0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90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Vitamine</a:t>
            </a:r>
            <a:r>
              <a:rPr lang="nl-NL" baseline="0" dirty="0" smtClean="0"/>
              <a:t> B5 is een bouwsteen die zorgt voor de bouw van het co-enzym a. Het co-enzym a is een van de belangrijkste enzymen in het lichaam. Dit enzym heeft een sleutelpositie bij de koolhydraat- en vetzuurstofwisseling. Dit wil zeggen dat vitamine B5 zorgt voor de afbraak van koolhydraten en vetten. Vitamine B5 breekt niet alleen dingen af, maar het bouwt ook dingen op, zoals; vetzuren, cholesterol, rode bloedlichaampjes en diverse hormonen. Doordat vitamine B5 het hormoon adrenaline goed laat functioneren, word vitamine B5 ook wel de ani stress-vitamine genoemd.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242BF-55F6-40BA-9759-18F3F6A1BA0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323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Vitamine B5</a:t>
            </a:r>
            <a:r>
              <a:rPr lang="nl-NL" baseline="0" dirty="0" smtClean="0"/>
              <a:t> word ook wel </a:t>
            </a:r>
            <a:r>
              <a:rPr lang="nl-NL" baseline="0" dirty="0" err="1" smtClean="0"/>
              <a:t>pantotheenzuur</a:t>
            </a:r>
            <a:r>
              <a:rPr lang="nl-NL" baseline="0" dirty="0" smtClean="0"/>
              <a:t> genoemd. </a:t>
            </a:r>
            <a:r>
              <a:rPr lang="nl-NL" baseline="0" dirty="0" err="1" smtClean="0"/>
              <a:t>Pantos</a:t>
            </a:r>
            <a:r>
              <a:rPr lang="nl-NL" baseline="0" dirty="0" smtClean="0"/>
              <a:t> betekend overal. Deze naam geeft al aan dat vitamine B5 in bijna alle voedingsmiddelen voorkomt. Zelfs bij een slechte voeding, krijgt men voldoende vitamine B5 binnen.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242BF-55F6-40BA-9759-18F3F6A1BA0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919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 hoogste</a:t>
            </a:r>
            <a:r>
              <a:rPr lang="nl-NL" baseline="0" dirty="0" smtClean="0"/>
              <a:t> concentraties vitamine B5, worden gevonden in orgaanvlees, eigeel, melk, vis en pluimvee.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242BF-55F6-40BA-9759-18F3F6A1BA0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463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Bij plantaardige</a:t>
            </a:r>
            <a:r>
              <a:rPr lang="nl-NL" baseline="0" dirty="0" smtClean="0"/>
              <a:t> producten zijn graanproducten, pinda’s, aardappelen, bladgroenten, bloemkool, broccoli, sinaasappels en aardbeien een goede bron van vitamine B5.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242BF-55F6-40BA-9759-18F3F6A1BA0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6649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Omdat vitamine B5 in bijna alle voedingsmiddelen</a:t>
            </a:r>
            <a:r>
              <a:rPr lang="nl-NL" baseline="0" dirty="0" smtClean="0"/>
              <a:t> voorkomt, zijn er geen echte ziekteverschijnselen bekend. Wel is aangetoond, dat bij een vitamine B5-arm dieet, na 2 maanden een gevoel van lusteloosheid, duizeligheid, spierslapte en vermoeidheid kan ontstaan. Verder zijn we nog bekend met het </a:t>
            </a:r>
            <a:r>
              <a:rPr lang="nl-NL" baseline="0" dirty="0" err="1" smtClean="0"/>
              <a:t>burning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foot</a:t>
            </a:r>
            <a:r>
              <a:rPr lang="nl-NL" baseline="0" dirty="0" smtClean="0"/>
              <a:t> syndroom. Deze aandoening veroorzaakt een pijnlijk brandend gevoel aan de voetzolen en pijnscheuten in de benen. Dit kwam voor bij oorlogsslachtoffers uit gevangeniskampen van de Tweede Wereldoorlog. </a:t>
            </a:r>
          </a:p>
          <a:p>
            <a:r>
              <a:rPr lang="nl-NL" baseline="0" dirty="0" smtClean="0"/>
              <a:t>Over klachten die ontstaan bij een teveel aan vitamine B5 is niks bekend. </a:t>
            </a:r>
          </a:p>
          <a:p>
            <a:r>
              <a:rPr lang="nl-NL" baseline="0" dirty="0" smtClean="0"/>
              <a:t>Een ADH is niet bekend. Uit onderzoek is gebleken dat we dagelijks zo’n 5 tot 10 milligram uitscheiden, dus zijn ze er vanuit gegaan dat dit ongeveer de ADH is.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242BF-55F6-40BA-9759-18F3F6A1BA0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521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259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9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4607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748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2007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311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8707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83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631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121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5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499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38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30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80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372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925C-0FC8-4DA8-87AF-91EDC2577D31}" type="datetimeFigureOut">
              <a:rPr lang="nl-NL" smtClean="0"/>
              <a:t>28-9-2015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9D66D0-9B56-4C1A-A011-455BBE194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464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76947" y="802958"/>
            <a:ext cx="4395638" cy="1620838"/>
          </a:xfrm>
        </p:spPr>
        <p:txBody>
          <a:bodyPr/>
          <a:lstStyle/>
          <a:p>
            <a:pPr algn="l"/>
            <a:r>
              <a:rPr lang="nl-NL" sz="6000" dirty="0" smtClean="0"/>
              <a:t>Vitamine B5</a:t>
            </a:r>
            <a:br>
              <a:rPr lang="nl-NL" sz="6000" dirty="0" smtClean="0"/>
            </a:br>
            <a:r>
              <a:rPr lang="nl-NL" sz="3200" dirty="0" smtClean="0"/>
              <a:t>(Pantotheenzuur)</a:t>
            </a:r>
            <a:endParaRPr lang="nl-NL" sz="7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" b="9185"/>
          <a:stretch/>
        </p:blipFill>
        <p:spPr>
          <a:xfrm>
            <a:off x="4289116" y="3200400"/>
            <a:ext cx="4077358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44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Vitamine B5 en ons lichaam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Bouwsteen co-enzym A</a:t>
            </a:r>
          </a:p>
          <a:p>
            <a:r>
              <a:rPr lang="nl-NL" dirty="0" smtClean="0"/>
              <a:t>Sleutelpositie koolhydraat- en vetzuurstofwisseling </a:t>
            </a:r>
          </a:p>
          <a:p>
            <a:r>
              <a:rPr lang="nl-NL" dirty="0" smtClean="0"/>
              <a:t>Vorming </a:t>
            </a:r>
          </a:p>
          <a:p>
            <a:r>
              <a:rPr lang="nl-NL" dirty="0" smtClean="0"/>
              <a:t>Antistress-vitamine </a:t>
            </a:r>
          </a:p>
          <a:p>
            <a:endParaRPr lang="nl-NL" dirty="0"/>
          </a:p>
        </p:txBody>
      </p:sp>
      <p:pic>
        <p:nvPicPr>
          <p:cNvPr id="1026" name="Picture 2" descr="http://www.massagepraktijk-derust.nl/webafbeeldingen/lichaam-bloedsomloo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20" y="928370"/>
            <a:ext cx="2406015" cy="481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6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Vitamine B5 in onze voeding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Pantotheenzuur</a:t>
            </a:r>
          </a:p>
          <a:p>
            <a:r>
              <a:rPr lang="nl-NL" dirty="0" err="1" smtClean="0"/>
              <a:t>Pantos</a:t>
            </a:r>
            <a:r>
              <a:rPr lang="nl-NL" dirty="0" smtClean="0"/>
              <a:t> = overal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" b="9185"/>
          <a:stretch/>
        </p:blipFill>
        <p:spPr>
          <a:xfrm>
            <a:off x="4289116" y="3200400"/>
            <a:ext cx="4077358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1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Voorkomen B-5 in enkele voedingsmiddelen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Orgaanvlees</a:t>
            </a:r>
          </a:p>
          <a:p>
            <a:r>
              <a:rPr lang="nl-NL" dirty="0" smtClean="0"/>
              <a:t>Eigeel</a:t>
            </a:r>
          </a:p>
          <a:p>
            <a:r>
              <a:rPr lang="nl-NL" dirty="0" smtClean="0"/>
              <a:t>Melk</a:t>
            </a:r>
          </a:p>
          <a:p>
            <a:r>
              <a:rPr lang="nl-NL" dirty="0" smtClean="0"/>
              <a:t>Vis</a:t>
            </a:r>
          </a:p>
          <a:p>
            <a:r>
              <a:rPr lang="nl-NL" dirty="0" smtClean="0"/>
              <a:t>Pluimvee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239" y="2729976"/>
            <a:ext cx="4341495" cy="27419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0467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Voorkomen B-5 in enkele </a:t>
            </a:r>
            <a:r>
              <a:rPr lang="nl-NL" dirty="0" smtClean="0"/>
              <a:t>voedingsmiddelen (plantaardig)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Graanproducten</a:t>
            </a:r>
          </a:p>
          <a:p>
            <a:r>
              <a:rPr lang="nl-NL" dirty="0" smtClean="0"/>
              <a:t>Pinda’s</a:t>
            </a:r>
          </a:p>
          <a:p>
            <a:r>
              <a:rPr lang="nl-NL" dirty="0" smtClean="0"/>
              <a:t>Aardappelen</a:t>
            </a:r>
          </a:p>
          <a:p>
            <a:r>
              <a:rPr lang="nl-NL" dirty="0" smtClean="0"/>
              <a:t>Bladgroenten</a:t>
            </a:r>
          </a:p>
          <a:p>
            <a:r>
              <a:rPr lang="nl-NL" dirty="0" smtClean="0"/>
              <a:t>Bloemkool</a:t>
            </a:r>
          </a:p>
          <a:p>
            <a:r>
              <a:rPr lang="nl-NL" dirty="0" smtClean="0"/>
              <a:t>Broccoli</a:t>
            </a:r>
          </a:p>
          <a:p>
            <a:r>
              <a:rPr lang="nl-NL" dirty="0" smtClean="0"/>
              <a:t>Sinaasappels</a:t>
            </a:r>
          </a:p>
          <a:p>
            <a:r>
              <a:rPr lang="nl-NL" dirty="0" smtClean="0"/>
              <a:t>Aardbeien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360" y="2595880"/>
            <a:ext cx="2956560" cy="295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737360"/>
          </a:xfrm>
        </p:spPr>
        <p:txBody>
          <a:bodyPr>
            <a:normAutofit/>
          </a:bodyPr>
          <a:lstStyle/>
          <a:p>
            <a:r>
              <a:rPr lang="nl-NL" dirty="0"/>
              <a:t>Voorkomen B-5 in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enkele </a:t>
            </a:r>
            <a:br>
              <a:rPr lang="nl-NL" dirty="0" smtClean="0"/>
            </a:br>
            <a:r>
              <a:rPr lang="nl-NL" dirty="0" smtClean="0"/>
              <a:t>voedingsmiddelen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857068"/>
              </p:ext>
            </p:extLst>
          </p:nvPr>
        </p:nvGraphicFramePr>
        <p:xfrm>
          <a:off x="5276187" y="910908"/>
          <a:ext cx="4373735" cy="5441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578"/>
                <a:gridCol w="1925157"/>
              </a:tblGrid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Voedingsmiddel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Per 100 gram</a:t>
                      </a:r>
                      <a:endParaRPr lang="nl-NL" dirty="0"/>
                    </a:p>
                  </a:txBody>
                  <a:tcPr/>
                </a:tc>
              </a:tr>
              <a:tr h="795972">
                <a:tc>
                  <a:txBody>
                    <a:bodyPr/>
                    <a:lstStyle/>
                    <a:p>
                      <a:r>
                        <a:rPr lang="nl-NL" dirty="0" smtClean="0"/>
                        <a:t>Bakkersgist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12,0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Kalfslever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8,0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Noten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1,1-2,8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Paddenstoelen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2,2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Spliterwten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2,0</a:t>
                      </a:r>
                      <a:endParaRPr lang="nl-NL" dirty="0"/>
                    </a:p>
                  </a:txBody>
                  <a:tcPr/>
                </a:tc>
              </a:tr>
              <a:tr h="621726">
                <a:tc>
                  <a:txBody>
                    <a:bodyPr/>
                    <a:lstStyle/>
                    <a:p>
                      <a:r>
                        <a:rPr lang="nl-NL" dirty="0" smtClean="0"/>
                        <a:t>Sojabonen</a:t>
                      </a:r>
                      <a:r>
                        <a:rPr lang="nl-NL" baseline="0" dirty="0" smtClean="0"/>
                        <a:t> (gedroogd)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1,7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Rijstmeel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1,3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Broccoli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1,2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Zilvervliesrijst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1,1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Tarwemeel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1,1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Avocado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1,1</a:t>
                      </a:r>
                      <a:endParaRPr lang="nl-NL" dirty="0"/>
                    </a:p>
                  </a:txBody>
                  <a:tcPr/>
                </a:tc>
              </a:tr>
              <a:tr h="357976">
                <a:tc>
                  <a:txBody>
                    <a:bodyPr/>
                    <a:lstStyle/>
                    <a:p>
                      <a:r>
                        <a:rPr lang="nl-NL" dirty="0" smtClean="0"/>
                        <a:t>Bloemkool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1,0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53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Hoeveelheid vitamine B-5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Onbekende ziekteverschijnselen</a:t>
            </a:r>
          </a:p>
          <a:p>
            <a:r>
              <a:rPr lang="nl-NL" dirty="0" err="1" smtClean="0"/>
              <a:t>Burning</a:t>
            </a:r>
            <a:r>
              <a:rPr lang="nl-NL" dirty="0" smtClean="0"/>
              <a:t> </a:t>
            </a:r>
            <a:r>
              <a:rPr lang="nl-NL" dirty="0" err="1" smtClean="0"/>
              <a:t>foot</a:t>
            </a:r>
            <a:r>
              <a:rPr lang="nl-NL" dirty="0" smtClean="0"/>
              <a:t> </a:t>
            </a:r>
            <a:r>
              <a:rPr lang="nl-NL" dirty="0" err="1" smtClean="0"/>
              <a:t>syndrome</a:t>
            </a:r>
            <a:r>
              <a:rPr lang="nl-NL" dirty="0" smtClean="0"/>
              <a:t> </a:t>
            </a:r>
          </a:p>
          <a:p>
            <a:r>
              <a:rPr lang="nl-NL" dirty="0" smtClean="0"/>
              <a:t>Nadelige bijwerkingen teveel B-5</a:t>
            </a:r>
          </a:p>
          <a:p>
            <a:r>
              <a:rPr lang="nl-NL" smtClean="0"/>
              <a:t>Aanbevolen d</a:t>
            </a:r>
            <a:r>
              <a:rPr lang="nl-NL" smtClean="0"/>
              <a:t>agelijkse </a:t>
            </a:r>
            <a:r>
              <a:rPr lang="nl-NL" dirty="0" smtClean="0"/>
              <a:t>hoeveelheid </a:t>
            </a:r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280" y="3697732"/>
            <a:ext cx="3230880" cy="266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8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Geschatte aanbevolen dagelijkse hoeveelheid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445276"/>
              </p:ext>
            </p:extLst>
          </p:nvPr>
        </p:nvGraphicFramePr>
        <p:xfrm>
          <a:off x="677690" y="2688908"/>
          <a:ext cx="85963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Bevolkingsgroep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ADH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Zuigelingen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Kinderen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3-4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Volwassen mannen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Volwassen vrouwen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Zwangere vrouwen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71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439</Words>
  <Application>Microsoft Office PowerPoint</Application>
  <PresentationFormat>Breedbeeld</PresentationFormat>
  <Paragraphs>83</Paragraphs>
  <Slides>8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Vitamine B5 (Pantotheenzuur)</vt:lpstr>
      <vt:lpstr>Vitamine B5 en ons lichaam </vt:lpstr>
      <vt:lpstr>Vitamine B5 in onze voeding </vt:lpstr>
      <vt:lpstr>Voorkomen B-5 in enkele voedingsmiddelen</vt:lpstr>
      <vt:lpstr>Voorkomen B-5 in enkele voedingsmiddelen (plantaardig)</vt:lpstr>
      <vt:lpstr>Voorkomen B-5 in  enkele  voedingsmiddelen</vt:lpstr>
      <vt:lpstr>Hoeveelheid vitamine B-5</vt:lpstr>
      <vt:lpstr>Geschatte aanbevolen dagelijkse hoeveelheid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Vitamine B5 (Pantotheenzuur)</dc:title>
  <dc:creator>lesley van goch</dc:creator>
  <cp:lastModifiedBy>lesley van goch</cp:lastModifiedBy>
  <cp:revision>17</cp:revision>
  <dcterms:created xsi:type="dcterms:W3CDTF">2015-09-11T08:04:51Z</dcterms:created>
  <dcterms:modified xsi:type="dcterms:W3CDTF">2015-09-28T17:54:11Z</dcterms:modified>
</cp:coreProperties>
</file>